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16" r:id="rId3"/>
    <p:sldId id="317" r:id="rId4"/>
    <p:sldId id="314" r:id="rId5"/>
    <p:sldId id="312" r:id="rId6"/>
    <p:sldId id="302" r:id="rId7"/>
    <p:sldId id="301" r:id="rId8"/>
    <p:sldId id="308" r:id="rId9"/>
    <p:sldId id="259" r:id="rId10"/>
    <p:sldId id="273" r:id="rId11"/>
    <p:sldId id="280" r:id="rId12"/>
    <p:sldId id="313" r:id="rId13"/>
    <p:sldId id="270" r:id="rId14"/>
    <p:sldId id="271" r:id="rId15"/>
    <p:sldId id="310" r:id="rId16"/>
    <p:sldId id="272" r:id="rId17"/>
    <p:sldId id="311" r:id="rId18"/>
    <p:sldId id="321" r:id="rId19"/>
    <p:sldId id="323" r:id="rId20"/>
    <p:sldId id="265" r:id="rId21"/>
    <p:sldId id="260" r:id="rId22"/>
    <p:sldId id="290" r:id="rId23"/>
    <p:sldId id="291" r:id="rId24"/>
    <p:sldId id="278" r:id="rId25"/>
    <p:sldId id="288" r:id="rId26"/>
    <p:sldId id="319" r:id="rId27"/>
    <p:sldId id="309" r:id="rId28"/>
    <p:sldId id="276" r:id="rId29"/>
    <p:sldId id="293" r:id="rId30"/>
    <p:sldId id="322" r:id="rId31"/>
    <p:sldId id="320" r:id="rId32"/>
    <p:sldId id="318" r:id="rId33"/>
    <p:sldId id="29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03" d="100"/>
          <a:sy n="103" d="100"/>
        </p:scale>
        <p:origin x="-13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CD0DDB79-60B9-5441-A652-45B59066B5B2}" srcId="{5F0FA58B-C904-9643-8DBA-6DC785BFA0D7}" destId="{DB4BC7DB-CD7C-A24F-AB9B-83E117A328B5}" srcOrd="0" destOrd="0" parTransId="{93F0038A-D05C-6C4A-B452-069B70BEA88F}" sibTransId="{50768369-DF4E-5040-A95A-48F1EC660EDC}"/>
    <dgm:cxn modelId="{F59E46C8-C5BB-1041-AD22-8004D2E5F742}" srcId="{DB4BC7DB-CD7C-A24F-AB9B-83E117A328B5}" destId="{0AD22A2B-6060-5D47-93D6-981EF178B2EF}" srcOrd="2" destOrd="0" parTransId="{7BA6765B-7DE4-4B4D-9BDE-896318ED4D9B}" sibTransId="{72B532B0-A033-3741-A53D-4FD091094F51}"/>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0DB131B2-9D71-6747-AFBC-3C8DE4622EF0}" type="presOf" srcId="{DB4BC7DB-CD7C-A24F-AB9B-83E117A328B5}" destId="{5046B3A2-D86D-6748-AFEB-9727CCA92172}" srcOrd="0" destOrd="0" presId="urn:microsoft.com/office/officeart/2005/8/layout/radial3"/>
    <dgm:cxn modelId="{6BFE9C9E-340D-C34F-B852-3F4D28C59B3F}" type="presOf" srcId="{1DC3460B-18E6-5A45-A814-E544A26E63CD}" destId="{B7339873-57A6-ED4A-958C-C5A22D22A327}"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6D23A3CF-5788-2B4F-A741-76A688C205AA}" type="presOf" srcId="{5F0FA58B-C904-9643-8DBA-6DC785BFA0D7}" destId="{C7F52D9E-1348-4745-9698-C557ED5B4A29}" srcOrd="0" destOrd="0" presId="urn:microsoft.com/office/officeart/2005/8/layout/radial3"/>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30/11/16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5</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21</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23</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31</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jpeg"/><Relationship Id="rId10"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71.png"/><Relationship Id="rId1" Type="http://schemas.microsoft.com/office/2007/relationships/media" Target="../media/media4.avi"/><Relationship Id="rId2" Type="http://schemas.openxmlformats.org/officeDocument/2006/relationships/video" Target="../media/media4.avi"/></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g"/><Relationship Id="rId3" Type="http://schemas.openxmlformats.org/officeDocument/2006/relationships/image" Target="../media/image8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1" Type="http://schemas.openxmlformats.org/officeDocument/2006/relationships/image" Target="../media/image39.jpeg"/><Relationship Id="rId12" Type="http://schemas.openxmlformats.org/officeDocument/2006/relationships/image" Target="../media/image40.png"/><Relationship Id="rId13" Type="http://schemas.openxmlformats.org/officeDocument/2006/relationships/image" Target="../media/image41.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jpeg"/><Relationship Id="rId10"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29.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jpeg"/><Relationship Id="rId1" Type="http://schemas.microsoft.com/office/2007/relationships/media" Target="../media/media2.avi"/><Relationship Id="rId2" Type="http://schemas.openxmlformats.org/officeDocument/2006/relationships/video" Target="../media/media2.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Cell Culture</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0" y="1600200"/>
            <a:ext cx="3397948" cy="2308324"/>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 &gt;10$</a:t>
            </a:r>
          </a:p>
          <a:p>
            <a:r>
              <a:rPr lang="en-US" dirty="0" smtClean="0"/>
              <a:t>And plastic-bottom &lt;2$</a:t>
            </a:r>
          </a:p>
          <a:p>
            <a:endParaRPr lang="en-US" dirty="0"/>
          </a:p>
          <a:p>
            <a:r>
              <a:rPr lang="en-US" dirty="0" smtClean="0"/>
              <a:t>Plastic bottom: </a:t>
            </a:r>
          </a:p>
          <a:p>
            <a:r>
              <a:rPr lang="en-US" dirty="0" smtClean="0"/>
              <a:t>- Better compatible with some cell</a:t>
            </a:r>
            <a:br>
              <a:rPr lang="en-US" dirty="0" smtClean="0"/>
            </a:br>
            <a:r>
              <a:rPr lang="en-US" dirty="0" smtClean="0"/>
              <a:t>culture</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953000" y="1408723"/>
            <a:ext cx="2885739" cy="2096477"/>
          </a:xfrm>
          <a:prstGeom prst="rect">
            <a:avLst/>
          </a:prstGeom>
        </p:spPr>
      </p:pic>
      <p:sp>
        <p:nvSpPr>
          <p:cNvPr id="33" name="TextBox 32"/>
          <p:cNvSpPr txBox="1"/>
          <p:nvPr/>
        </p:nvSpPr>
        <p:spPr>
          <a:xfrm>
            <a:off x="5334000" y="990600"/>
            <a:ext cx="2044149" cy="369332"/>
          </a:xfrm>
          <a:prstGeom prst="rect">
            <a:avLst/>
          </a:prstGeom>
          <a:noFill/>
        </p:spPr>
        <p:txBody>
          <a:bodyPr wrap="none" rtlCol="0">
            <a:spAutoFit/>
          </a:bodyPr>
          <a:lstStyle/>
          <a:p>
            <a:r>
              <a:rPr lang="en-US" dirty="0" err="1" smtClean="0"/>
              <a:t>Brightfield</a:t>
            </a:r>
            <a:r>
              <a:rPr lang="en-US" dirty="0" smtClean="0"/>
              <a:t> contrast</a:t>
            </a:r>
            <a:endParaRPr lang="en-US" dirty="0"/>
          </a:p>
        </p:txBody>
      </p:sp>
      <p:pic>
        <p:nvPicPr>
          <p:cNvPr id="34" name="Picture 33"/>
          <p:cNvPicPr>
            <a:picLocks noChangeAspect="1"/>
          </p:cNvPicPr>
          <p:nvPr/>
        </p:nvPicPr>
        <p:blipFill>
          <a:blip r:embed="rId3"/>
          <a:stretch>
            <a:fillRect/>
          </a:stretch>
        </p:blipFill>
        <p:spPr>
          <a:xfrm>
            <a:off x="4953000" y="3992359"/>
            <a:ext cx="2895600" cy="2103641"/>
          </a:xfrm>
          <a:prstGeom prst="rect">
            <a:avLst/>
          </a:prstGeom>
        </p:spPr>
      </p:pic>
      <p:sp>
        <p:nvSpPr>
          <p:cNvPr id="35" name="TextBox 34"/>
          <p:cNvSpPr txBox="1"/>
          <p:nvPr/>
        </p:nvSpPr>
        <p:spPr>
          <a:xfrm>
            <a:off x="5097825" y="3581400"/>
            <a:ext cx="2598375" cy="369332"/>
          </a:xfrm>
          <a:prstGeom prst="rect">
            <a:avLst/>
          </a:prstGeom>
          <a:noFill/>
        </p:spPr>
        <p:txBody>
          <a:bodyPr wrap="none" rtlCol="0">
            <a:spAutoFit/>
          </a:bodyPr>
          <a:lstStyle/>
          <a:p>
            <a:r>
              <a:rPr lang="en-US" dirty="0" smtClean="0"/>
              <a:t>“Phase gradient contrast”</a:t>
            </a:r>
            <a:endParaRPr lang="en-US" dirty="0"/>
          </a:p>
        </p:txBody>
      </p:sp>
      <p:sp>
        <p:nvSpPr>
          <p:cNvPr id="36" name="TextBox 35"/>
          <p:cNvSpPr txBox="1"/>
          <p:nvPr/>
        </p:nvSpPr>
        <p:spPr>
          <a:xfrm>
            <a:off x="4721181" y="6160532"/>
            <a:ext cx="3356019" cy="369332"/>
          </a:xfrm>
          <a:prstGeom prst="rect">
            <a:avLst/>
          </a:prstGeom>
          <a:noFill/>
        </p:spPr>
        <p:txBody>
          <a:bodyPr wrap="none" rtlCol="0">
            <a:spAutoFit/>
          </a:bodyPr>
          <a:lstStyle/>
          <a:p>
            <a:r>
              <a:rPr lang="en-US" dirty="0" err="1" smtClean="0"/>
              <a:t>CellDiscoverer</a:t>
            </a:r>
            <a:r>
              <a:rPr lang="en-US" dirty="0" smtClean="0"/>
              <a:t> 7, 5x magnification</a:t>
            </a:r>
            <a:endParaRPr lang="en-US"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smtClean="0"/>
              <a:t>Assay development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 </a:t>
            </a:r>
            <a:r>
              <a:rPr lang="en-US" altLang="en-US" sz="4000" dirty="0">
                <a:ea typeface="ＭＳ Ｐゴシック" pitchFamily="34" charset="-128"/>
              </a:rPr>
              <a:t>c</a:t>
            </a:r>
            <a:r>
              <a:rPr lang="en-US" altLang="en-US" sz="4000" dirty="0" smtClean="0">
                <a:ea typeface="ＭＳ Ｐゴシック" pitchFamily="34" charset="-128"/>
              </a:rPr>
              <a:t>onfocal</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40868"/>
            <a:ext cx="2971799" cy="369332"/>
          </a:xfrm>
          <a:prstGeom prst="rect">
            <a:avLst/>
          </a:prstGeom>
          <a:noFill/>
        </p:spPr>
        <p:txBody>
          <a:bodyPr wrap="square" rtlCol="0">
            <a:spAutoFit/>
          </a:bodyPr>
          <a:lstStyle/>
          <a:p>
            <a:r>
              <a:rPr lang="en-US" dirty="0" smtClean="0"/>
              <a:t>(on-the-fly) sum projection</a:t>
            </a:r>
          </a:p>
        </p:txBody>
      </p:sp>
      <p:sp>
        <p:nvSpPr>
          <p:cNvPr id="78848" name="TextBox 78847"/>
          <p:cNvSpPr txBox="1"/>
          <p:nvPr/>
        </p:nvSpPr>
        <p:spPr>
          <a:xfrm>
            <a:off x="1143000" y="3392269"/>
            <a:ext cx="2132355" cy="646331"/>
          </a:xfrm>
          <a:prstGeom prst="rect">
            <a:avLst/>
          </a:prstGeom>
          <a:noFill/>
        </p:spPr>
        <p:txBody>
          <a:bodyPr wrap="square" rtlCol="0">
            <a:spAutoFit/>
          </a:bodyPr>
          <a:lstStyle/>
          <a:p>
            <a:r>
              <a:rPr lang="en-US" dirty="0" smtClean="0"/>
              <a:t>T</a:t>
            </a:r>
            <a:r>
              <a:rPr lang="en-US" dirty="0" smtClean="0"/>
              <a:t>ypically</a:t>
            </a:r>
            <a:r>
              <a:rPr lang="en-US" dirty="0" smtClean="0"/>
              <a:t> </a:t>
            </a:r>
            <a:r>
              <a:rPr lang="en-US" dirty="0" smtClean="0"/>
              <a:t>too slow</a:t>
            </a:r>
          </a:p>
          <a:p>
            <a:r>
              <a:rPr lang="en-US" dirty="0"/>
              <a:t>a</a:t>
            </a:r>
            <a:r>
              <a:rPr lang="en-US" dirty="0" smtClean="0"/>
              <a:t>nd not necessary</a:t>
            </a:r>
            <a:endParaRPr lang="en-US" dirty="0"/>
          </a:p>
        </p:txBody>
      </p:sp>
      <p:sp>
        <p:nvSpPr>
          <p:cNvPr id="58" name="TextBox 57"/>
          <p:cNvSpPr txBox="1"/>
          <p:nvPr/>
        </p:nvSpPr>
        <p:spPr>
          <a:xfrm>
            <a:off x="6477000" y="3733800"/>
            <a:ext cx="2047556" cy="923330"/>
          </a:xfrm>
          <a:prstGeom prst="rect">
            <a:avLst/>
          </a:prstGeom>
          <a:noFill/>
        </p:spPr>
        <p:txBody>
          <a:bodyPr wrap="none" rtlCol="0">
            <a:spAutoFit/>
          </a:bodyPr>
          <a:lstStyle/>
          <a:p>
            <a:r>
              <a:rPr lang="en-US" dirty="0" smtClean="0"/>
              <a:t>Can be fast enough,</a:t>
            </a:r>
          </a:p>
          <a:p>
            <a:r>
              <a:rPr lang="en-US" dirty="0"/>
              <a:t>b</a:t>
            </a:r>
            <a:r>
              <a:rPr lang="en-US" dirty="0" smtClean="0"/>
              <a:t>ut 3-D data </a:t>
            </a:r>
            <a:endParaRPr lang="en-US" dirty="0" smtClean="0"/>
          </a:p>
          <a:p>
            <a:r>
              <a:rPr lang="en-US" dirty="0"/>
              <a:t>a</a:t>
            </a:r>
            <a:r>
              <a:rPr lang="en-US" dirty="0" smtClean="0"/>
              <a:t>nd </a:t>
            </a:r>
            <a:r>
              <a:rPr lang="en-US" dirty="0" smtClean="0"/>
              <a:t>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modalities: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87792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Zeiss</a:t>
            </a:r>
          </a:p>
          <a:p>
            <a:pPr eaLnBrk="1" hangingPunct="1"/>
            <a:r>
              <a:rPr lang="en-US" altLang="en-US" sz="1800" dirty="0" err="1" smtClean="0"/>
              <a:t>CellDiscoverer</a:t>
            </a:r>
            <a:r>
              <a:rPr lang="en-US" altLang="en-US" sz="1800" dirty="0" smtClean="0"/>
              <a:t> </a:t>
            </a:r>
            <a:r>
              <a:rPr lang="en-US" altLang="en-US" sz="1800" dirty="0"/>
              <a:t>7</a:t>
            </a:r>
            <a:br>
              <a:rPr lang="en-US" altLang="en-US" sz="1800" dirty="0"/>
            </a:br>
            <a:endParaRPr lang="en-US" altLang="en-US" sz="1800" dirty="0" smtClean="0"/>
          </a:p>
          <a:p>
            <a:pPr eaLnBrk="1" hangingPunct="1"/>
            <a:endParaRPr lang="en-US" altLang="en-US" sz="1800" dirty="0"/>
          </a:p>
          <a:p>
            <a:pPr eaLnBrk="1" hangingPunct="1"/>
            <a:r>
              <a:rPr lang="en-US" altLang="en-US" sz="1800" dirty="0" err="1" smtClean="0"/>
              <a:t>Hela</a:t>
            </a:r>
            <a:r>
              <a:rPr lang="en-US" altLang="en-US" sz="1800" dirty="0" smtClean="0"/>
              <a:t> </a:t>
            </a:r>
            <a:r>
              <a:rPr lang="en-US" altLang="en-US" sz="1800" dirty="0" smtClean="0"/>
              <a:t>cell</a:t>
            </a:r>
          </a:p>
          <a:p>
            <a:pPr eaLnBrk="1" hangingPunct="1"/>
            <a:r>
              <a:rPr lang="en-US" altLang="en-US" sz="1800" dirty="0" smtClean="0"/>
              <a:t>Golgi-GFP</a:t>
            </a:r>
          </a:p>
          <a:p>
            <a:pPr eaLnBrk="1" hangingPunct="1"/>
            <a:r>
              <a:rPr lang="en-US" altLang="en-US" sz="1800" dirty="0" smtClean="0"/>
              <a:t>z-stack, </a:t>
            </a:r>
            <a:r>
              <a:rPr lang="en-US" altLang="en-US" sz="1800" dirty="0" err="1" smtClean="0"/>
              <a:t>dz</a:t>
            </a:r>
            <a:r>
              <a:rPr lang="en-US" altLang="en-US" sz="1800" dirty="0" smtClean="0"/>
              <a:t>=</a:t>
            </a:r>
            <a:r>
              <a:rPr lang="en-US" altLang="en-US" sz="1800" dirty="0" smtClean="0"/>
              <a:t>1um</a:t>
            </a:r>
          </a:p>
          <a:p>
            <a:pPr eaLnBrk="1" hangingPunct="1"/>
            <a:endParaRPr lang="en-US" altLang="en-US" sz="1800" dirty="0"/>
          </a:p>
          <a:p>
            <a:pPr eaLnBrk="1" hangingPunct="1"/>
            <a:endParaRPr lang="en-US" altLang="en-US" sz="1800" dirty="0" smtClean="0"/>
          </a:p>
          <a:p>
            <a:pPr eaLnBrk="1" hangingPunct="1"/>
            <a:r>
              <a:rPr lang="en-US" altLang="en-US" sz="1800" dirty="0" err="1" smtClean="0"/>
              <a:t>Deconvolution</a:t>
            </a:r>
            <a:endParaRPr lang="en-US" altLang="en-US" sz="1800" dirty="0" smtClean="0"/>
          </a:p>
          <a:p>
            <a:pPr eaLnBrk="1" hangingPunct="1"/>
            <a:r>
              <a:rPr lang="en-US" altLang="en-US" sz="1800" dirty="0" smtClean="0"/>
              <a:t>Inside </a:t>
            </a:r>
            <a:r>
              <a:rPr lang="en-US" altLang="en-US" sz="1800" dirty="0" smtClean="0">
                <a:solidFill>
                  <a:srgbClr val="3366FF"/>
                </a:solidFill>
              </a:rPr>
              <a:t>ZEN Blue </a:t>
            </a:r>
            <a:r>
              <a:rPr lang="en-US" altLang="en-US" sz="1800" dirty="0" smtClean="0"/>
              <a:t/>
            </a:r>
            <a:br>
              <a:rPr lang="en-US" altLang="en-US" sz="1800" dirty="0" smtClean="0"/>
            </a:br>
            <a:r>
              <a:rPr lang="en-US" altLang="en-US" sz="1800" dirty="0" smtClean="0"/>
              <a:t>acquisition</a:t>
            </a:r>
            <a:br>
              <a:rPr lang="en-US" altLang="en-US" sz="1800" dirty="0" smtClean="0"/>
            </a:br>
            <a:r>
              <a:rPr lang="en-US" altLang="en-US" sz="1800" dirty="0" smtClean="0"/>
              <a:t>software</a:t>
            </a:r>
            <a:endParaRPr lang="en-US" altLang="en-US" sz="1800" dirty="0" smtClean="0"/>
          </a:p>
          <a:p>
            <a:pPr eaLnBrk="1" hangingPunct="1"/>
            <a:endParaRPr lang="en-US" altLang="en-US" sz="1800" dirty="0" smtClean="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32985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3971330"/>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295400"/>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sp>
        <p:nvSpPr>
          <p:cNvPr id="79895" name="TextBox 1"/>
          <p:cNvSpPr txBox="1">
            <a:spLocks noChangeArrowheads="1"/>
          </p:cNvSpPr>
          <p:nvPr/>
        </p:nvSpPr>
        <p:spPr bwMode="auto">
          <a:xfrm>
            <a:off x="5460184" y="5503267"/>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695325" y="2057400"/>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295400" y="37338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143000" y="42672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24000" y="4419600"/>
            <a:ext cx="1365090" cy="369332"/>
          </a:xfrm>
          <a:prstGeom prst="rect">
            <a:avLst/>
          </a:prstGeom>
          <a:noFill/>
        </p:spPr>
        <p:txBody>
          <a:bodyPr wrap="none" rtlCol="0">
            <a:spAutoFit/>
          </a:bodyPr>
          <a:lstStyle/>
          <a:p>
            <a:r>
              <a:rPr lang="en-US" dirty="0" smtClean="0"/>
              <a:t>Single </a:t>
            </a:r>
            <a:r>
              <a:rPr lang="en-US" dirty="0" smtClean="0"/>
              <a:t>image</a:t>
            </a:r>
            <a:endParaRPr lang="en-US" dirty="0" smtClean="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14600" y="2133600"/>
            <a:ext cx="2012696" cy="895859"/>
          </a:xfrm>
          <a:prstGeom prst="rect">
            <a:avLst/>
          </a:prstGeom>
        </p:spPr>
      </p:pic>
      <p:sp>
        <p:nvSpPr>
          <p:cNvPr id="2" name="Title 1"/>
          <p:cNvSpPr>
            <a:spLocks noGrp="1"/>
          </p:cNvSpPr>
          <p:nvPr>
            <p:ph type="title"/>
          </p:nvPr>
        </p:nvSpPr>
        <p:spPr>
          <a:xfrm>
            <a:off x="685800" y="304800"/>
            <a:ext cx="3733800" cy="1143000"/>
          </a:xfrm>
        </p:spPr>
        <p:txBody>
          <a:bodyPr>
            <a:normAutofit/>
          </a:bodyPr>
          <a:lstStyle/>
          <a:p>
            <a:r>
              <a:rPr lang="en-US" dirty="0" smtClean="0"/>
              <a:t>Image </a:t>
            </a:r>
            <a:r>
              <a:rPr lang="en-US" dirty="0" smtClean="0"/>
              <a:t>analysis</a:t>
            </a:r>
            <a:endParaRPr lang="en-US" dirty="0"/>
          </a:p>
        </p:txBody>
      </p:sp>
      <p:pic>
        <p:nvPicPr>
          <p:cNvPr id="4" name="Picture 3"/>
          <p:cNvPicPr>
            <a:picLocks noChangeAspect="1"/>
          </p:cNvPicPr>
          <p:nvPr/>
        </p:nvPicPr>
        <p:blipFill>
          <a:blip r:embed="rId3"/>
          <a:stretch>
            <a:fillRect/>
          </a:stretch>
        </p:blipFill>
        <p:spPr>
          <a:xfrm>
            <a:off x="533400" y="1981200"/>
            <a:ext cx="2082800" cy="1498600"/>
          </a:xfrm>
          <a:prstGeom prst="rect">
            <a:avLst/>
          </a:prstGeom>
        </p:spPr>
      </p:pic>
      <p:sp>
        <p:nvSpPr>
          <p:cNvPr id="5" name="TextBox 4"/>
          <p:cNvSpPr txBox="1"/>
          <p:nvPr/>
        </p:nvSpPr>
        <p:spPr>
          <a:xfrm>
            <a:off x="533400" y="1611868"/>
            <a:ext cx="2305777" cy="369332"/>
          </a:xfrm>
          <a:prstGeom prst="rect">
            <a:avLst/>
          </a:prstGeom>
          <a:noFill/>
        </p:spPr>
        <p:txBody>
          <a:bodyPr wrap="none" rtlCol="0">
            <a:spAutoFit/>
          </a:bodyPr>
          <a:lstStyle/>
          <a:p>
            <a:r>
              <a:rPr lang="en-US" dirty="0" smtClean="0"/>
              <a:t>Linux Compute Cluster</a:t>
            </a:r>
          </a:p>
        </p:txBody>
      </p:sp>
      <p:sp>
        <p:nvSpPr>
          <p:cNvPr id="8" name="TextBox 7"/>
          <p:cNvSpPr txBox="1"/>
          <p:nvPr/>
        </p:nvSpPr>
        <p:spPr>
          <a:xfrm>
            <a:off x="304800" y="3657600"/>
            <a:ext cx="2929007" cy="1200329"/>
          </a:xfrm>
          <a:prstGeom prst="rect">
            <a:avLst/>
          </a:prstGeom>
          <a:noFill/>
        </p:spPr>
        <p:txBody>
          <a:bodyPr wrap="none" rtlCol="0">
            <a:spAutoFit/>
          </a:bodyPr>
          <a:lstStyle/>
          <a:p>
            <a:r>
              <a:rPr lang="en-US" dirty="0" smtClean="0"/>
              <a:t>20000 image sets </a:t>
            </a:r>
          </a:p>
          <a:p>
            <a:r>
              <a:rPr lang="en-US" dirty="0" smtClean="0"/>
              <a:t>=&gt; 1000 parallel jobs </a:t>
            </a:r>
          </a:p>
          <a:p>
            <a:pPr marL="285750" indent="-285750">
              <a:buFont typeface="Symbol" charset="0"/>
              <a:buChar char=""/>
            </a:pPr>
            <a:r>
              <a:rPr lang="en-US" dirty="0" smtClean="0"/>
              <a:t>20 image sets per job </a:t>
            </a:r>
          </a:p>
          <a:p>
            <a:pPr marL="285750" indent="-285750">
              <a:buFont typeface="Symbol" charset="0"/>
              <a:buChar char=""/>
            </a:pPr>
            <a:r>
              <a:rPr lang="en-US" b="1" dirty="0" smtClean="0"/>
              <a:t>40 min </a:t>
            </a:r>
            <a:r>
              <a:rPr lang="en-US" dirty="0" smtClean="0"/>
              <a:t>total analysis time</a:t>
            </a:r>
            <a:endParaRPr lang="en-US" dirty="0"/>
          </a:p>
        </p:txBody>
      </p:sp>
      <p:grpSp>
        <p:nvGrpSpPr>
          <p:cNvPr id="10" name="Group 9"/>
          <p:cNvGrpSpPr/>
          <p:nvPr/>
        </p:nvGrpSpPr>
        <p:grpSpPr>
          <a:xfrm>
            <a:off x="5334000" y="2057400"/>
            <a:ext cx="1193800" cy="1193800"/>
            <a:chOff x="6553200" y="2057400"/>
            <a:chExt cx="1193800" cy="1193800"/>
          </a:xfrm>
        </p:grpSpPr>
        <p:pic>
          <p:nvPicPr>
            <p:cNvPr id="16" name="Picture 15"/>
            <p:cNvPicPr>
              <a:picLocks noChangeAspect="1"/>
            </p:cNvPicPr>
            <p:nvPr/>
          </p:nvPicPr>
          <p:blipFill>
            <a:blip r:embed="rId4"/>
            <a:stretch>
              <a:fillRect/>
            </a:stretch>
          </p:blipFill>
          <p:spPr>
            <a:xfrm>
              <a:off x="6553200" y="2057400"/>
              <a:ext cx="1193800" cy="1193800"/>
            </a:xfrm>
            <a:prstGeom prst="rect">
              <a:avLst/>
            </a:prstGeom>
          </p:spPr>
        </p:pic>
        <p:pic>
          <p:nvPicPr>
            <p:cNvPr id="9" name="Picture 8"/>
            <p:cNvPicPr>
              <a:picLocks noChangeAspect="1"/>
            </p:cNvPicPr>
            <p:nvPr/>
          </p:nvPicPr>
          <p:blipFill>
            <a:blip r:embed="rId5"/>
            <a:stretch>
              <a:fillRect/>
            </a:stretch>
          </p:blipFill>
          <p:spPr>
            <a:xfrm>
              <a:off x="6934200" y="2410567"/>
              <a:ext cx="397387" cy="307975"/>
            </a:xfrm>
            <a:prstGeom prst="rect">
              <a:avLst/>
            </a:prstGeom>
          </p:spPr>
        </p:pic>
      </p:grpSp>
      <p:sp>
        <p:nvSpPr>
          <p:cNvPr id="15" name="Rectangle 14"/>
          <p:cNvSpPr/>
          <p:nvPr/>
        </p:nvSpPr>
        <p:spPr>
          <a:xfrm>
            <a:off x="4953605" y="457200"/>
            <a:ext cx="4190395" cy="1446550"/>
          </a:xfrm>
          <a:prstGeom prst="rect">
            <a:avLst/>
          </a:prstGeom>
        </p:spPr>
        <p:txBody>
          <a:bodyPr wrap="none">
            <a:spAutoFit/>
          </a:bodyPr>
          <a:lstStyle/>
          <a:p>
            <a:r>
              <a:rPr lang="en-US" sz="4400" dirty="0" smtClean="0">
                <a:latin typeface="+mj-lt"/>
              </a:rPr>
              <a:t>Visual inspection</a:t>
            </a:r>
            <a:br>
              <a:rPr lang="en-US" sz="4400" dirty="0" smtClean="0">
                <a:latin typeface="+mj-lt"/>
              </a:rPr>
            </a:br>
            <a:r>
              <a:rPr lang="en-US" sz="4400" dirty="0" smtClean="0">
                <a:latin typeface="+mj-lt"/>
              </a:rPr>
              <a:t>and Statistics</a:t>
            </a:r>
            <a:endParaRPr lang="en-US" sz="4400" dirty="0">
              <a:latin typeface="+mj-lt"/>
            </a:endParaRPr>
          </a:p>
        </p:txBody>
      </p:sp>
      <p:pic>
        <p:nvPicPr>
          <p:cNvPr id="17" name="Picture 16" descr="Screen Shot 2014-05-26 at 2.43.54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2133600"/>
            <a:ext cx="2438400" cy="1342395"/>
          </a:xfrm>
          <a:prstGeom prst="rect">
            <a:avLst/>
          </a:prstGeom>
        </p:spPr>
      </p:pic>
      <p:grpSp>
        <p:nvGrpSpPr>
          <p:cNvPr id="18" name="Group 17"/>
          <p:cNvGrpSpPr/>
          <p:nvPr/>
        </p:nvGrpSpPr>
        <p:grpSpPr>
          <a:xfrm>
            <a:off x="6553200" y="3581400"/>
            <a:ext cx="2492867" cy="1524000"/>
            <a:chOff x="395536" y="1287210"/>
            <a:chExt cx="8311094" cy="4833923"/>
          </a:xfrm>
        </p:grpSpPr>
        <p:pic>
          <p:nvPicPr>
            <p:cNvPr id="19" name="Picture 2"/>
            <p:cNvPicPr>
              <a:picLocks noChangeAspect="1" noChangeArrowheads="1"/>
            </p:cNvPicPr>
            <p:nvPr/>
          </p:nvPicPr>
          <p:blipFill rotWithShape="1">
            <a:blip r:embed="rId7"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8"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4800" y="4876800"/>
            <a:ext cx="2133600" cy="1625600"/>
          </a:xfrm>
          <a:prstGeom prst="rect">
            <a:avLst/>
          </a:prstGeom>
        </p:spPr>
      </p:pic>
      <p:cxnSp>
        <p:nvCxnSpPr>
          <p:cNvPr id="22" name="Straight Arrow Connector 21"/>
          <p:cNvCxnSpPr/>
          <p:nvPr/>
        </p:nvCxnSpPr>
        <p:spPr>
          <a:xfrm flipH="1">
            <a:off x="5715000" y="4114800"/>
            <a:ext cx="11430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3600" y="4126468"/>
            <a:ext cx="410201" cy="369332"/>
          </a:xfrm>
          <a:prstGeom prst="rect">
            <a:avLst/>
          </a:prstGeom>
          <a:noFill/>
        </p:spPr>
        <p:txBody>
          <a:bodyPr wrap="none" rtlCol="0">
            <a:spAutoFit/>
          </a:bodyPr>
          <a:lstStyle/>
          <a:p>
            <a:r>
              <a:rPr lang="en-US" dirty="0" smtClean="0"/>
              <a:t>!!!</a:t>
            </a:r>
            <a:endParaRPr lang="en-US" dirty="0"/>
          </a:p>
        </p:txBody>
      </p:sp>
      <p:pic>
        <p:nvPicPr>
          <p:cNvPr id="25" name="Picture 24"/>
          <p:cNvPicPr>
            <a:picLocks noChangeAspect="1" noChangeArrowheads="1"/>
          </p:cNvPicPr>
          <p:nvPr/>
        </p:nvPicPr>
        <p:blipFill rotWithShape="1">
          <a:blip r:embed="rId10"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11"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list of genes … and now?</a:t>
            </a:r>
            <a:endParaRPr lang="en-US" dirty="0"/>
          </a:p>
        </p:txBody>
      </p:sp>
      <p:sp>
        <p:nvSpPr>
          <p:cNvPr id="3" name="Content Placeholder 2"/>
          <p:cNvSpPr>
            <a:spLocks noGrp="1"/>
          </p:cNvSpPr>
          <p:nvPr>
            <p:ph idx="1"/>
          </p:nvPr>
        </p:nvSpPr>
        <p:spPr/>
        <p:txBody>
          <a:bodyPr/>
          <a:lstStyle/>
          <a:p>
            <a:r>
              <a:rPr lang="en-US" dirty="0" smtClean="0"/>
              <a:t>…</a:t>
            </a:r>
          </a:p>
          <a:p>
            <a:r>
              <a:rPr lang="en-US" dirty="0" smtClean="0"/>
              <a:t>“Secondary” screen</a:t>
            </a:r>
            <a:endParaRPr lang="en-US" dirty="0"/>
          </a:p>
        </p:txBody>
      </p:sp>
    </p:spTree>
    <p:extLst>
      <p:ext uri="{BB962C8B-B14F-4D97-AF65-F5344CB8AC3E}">
        <p14:creationId xmlns:p14="http://schemas.microsoft.com/office/powerpoint/2010/main" val="221924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16359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14300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712025" y="54496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1981200"/>
            <a:ext cx="1595309" cy="707886"/>
          </a:xfrm>
          <a:prstGeom prst="rect">
            <a:avLst/>
          </a:prstGeom>
          <a:noFill/>
        </p:spPr>
        <p:txBody>
          <a:bodyPr wrap="none" rtlCol="0">
            <a:spAutoFit/>
          </a:bodyPr>
          <a:lstStyle/>
          <a:p>
            <a:r>
              <a:rPr lang="en-US" sz="2000" dirty="0" smtClean="0"/>
              <a:t>H2B-mCherry</a:t>
            </a:r>
          </a:p>
          <a:p>
            <a:r>
              <a:rPr lang="en-US" sz="2000" dirty="0" smtClean="0"/>
              <a:t>Single plane</a:t>
            </a:r>
            <a:endParaRPr lang="en-US" sz="2000"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380435" y="4038600"/>
            <a:ext cx="1397000" cy="1397000"/>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AIM (LSM 510) (1)</a:t>
            </a:r>
          </a:p>
          <a:p>
            <a:r>
              <a:rPr lang="en-US" sz="2000" dirty="0" smtClean="0"/>
              <a:t>Zeiss ZEN Black (e.g., LSM 780, LSM 880)</a:t>
            </a:r>
          </a:p>
          <a:p>
            <a:r>
              <a:rPr lang="en-US" sz="2000" b="1" dirty="0" smtClean="0"/>
              <a:t>Visual </a:t>
            </a:r>
            <a:r>
              <a:rPr lang="en-US" sz="2000" b="1" dirty="0"/>
              <a:t>Basic </a:t>
            </a:r>
            <a:r>
              <a:rPr lang="en-US" sz="2000" b="1" dirty="0" smtClean="0"/>
              <a:t>Programming Interface</a:t>
            </a:r>
            <a:endParaRPr lang="en-US" sz="2000" b="1" dirty="0"/>
          </a:p>
        </p:txBody>
      </p:sp>
      <p:sp>
        <p:nvSpPr>
          <p:cNvPr id="15" name="Rectangle 14"/>
          <p:cNvSpPr/>
          <p:nvPr/>
        </p:nvSpPr>
        <p:spPr>
          <a:xfrm>
            <a:off x="304800" y="6172200"/>
            <a:ext cx="8305800" cy="584776"/>
          </a:xfrm>
          <a:prstGeom prst="rect">
            <a:avLst/>
          </a:prstGeom>
        </p:spPr>
        <p:txBody>
          <a:bodyPr wrap="square">
            <a:spAutoFit/>
          </a:bodyPr>
          <a:lstStyle/>
          <a:p>
            <a:r>
              <a:rPr lang="en-US" sz="1600" dirty="0" smtClean="0"/>
              <a:t>(1) </a:t>
            </a:r>
            <a:r>
              <a:rPr lang="en-US" sz="1600" dirty="0" err="1" smtClean="0"/>
              <a:t>Rabut</a:t>
            </a:r>
            <a:r>
              <a:rPr lang="en-US" sz="1600" dirty="0" smtClean="0"/>
              <a:t> </a:t>
            </a:r>
            <a:r>
              <a:rPr lang="en-US" sz="1600" dirty="0"/>
              <a:t>and </a:t>
            </a:r>
            <a:r>
              <a:rPr lang="en-US" sz="1600" dirty="0" err="1"/>
              <a:t>Ellenberg</a:t>
            </a:r>
            <a:r>
              <a:rPr lang="en-US" sz="1600" dirty="0"/>
              <a:t>, Automatic real-time three-dimensional cell tracking by fluorescence </a:t>
            </a:r>
            <a:r>
              <a:rPr lang="en-US" sz="1600" dirty="0" smtClean="0"/>
              <a:t>microscopy. J</a:t>
            </a:r>
            <a:r>
              <a:rPr lang="en-US" sz="1600" dirty="0"/>
              <a:t>. Microscopy, </a:t>
            </a:r>
            <a:r>
              <a:rPr lang="en-US" sz="1600" dirty="0" smtClean="0"/>
              <a:t>2004</a:t>
            </a:r>
            <a:endParaRPr lang="en-US" sz="1600"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3048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0703" y="4267200"/>
            <a:ext cx="1968107" cy="830997"/>
          </a:xfrm>
          <a:prstGeom prst="rect">
            <a:avLst/>
          </a:prstGeom>
          <a:noFill/>
        </p:spPr>
        <p:txBody>
          <a:bodyPr wrap="non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181600" y="1447800"/>
            <a:ext cx="3657600" cy="4002066"/>
          </a:xfrm>
          <a:prstGeom prst="rect">
            <a:avLst/>
          </a:prstGeom>
        </p:spPr>
      </p:pic>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044292" y="6091535"/>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28600" y="2436336"/>
            <a:ext cx="787400" cy="787400"/>
          </a:xfrm>
          <a:prstGeom prst="rect">
            <a:avLst/>
          </a:prstGeom>
        </p:spPr>
      </p:pic>
      <p:pic>
        <p:nvPicPr>
          <p:cNvPr id="13" name="Picture 12"/>
          <p:cNvPicPr>
            <a:picLocks noChangeAspect="1"/>
          </p:cNvPicPr>
          <p:nvPr/>
        </p:nvPicPr>
        <p:blipFill>
          <a:blip r:embed="rId4"/>
          <a:stretch>
            <a:fillRect/>
          </a:stretch>
        </p:blipFill>
        <p:spPr>
          <a:xfrm>
            <a:off x="304800" y="4341336"/>
            <a:ext cx="635000" cy="635000"/>
          </a:xfrm>
          <a:prstGeom prst="rect">
            <a:avLst/>
          </a:prstGeom>
        </p:spPr>
      </p:pic>
      <p:sp>
        <p:nvSpPr>
          <p:cNvPr id="10" name="TextBox 9"/>
          <p:cNvSpPr txBox="1"/>
          <p:nvPr/>
        </p:nvSpPr>
        <p:spPr>
          <a:xfrm>
            <a:off x="129892"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12192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6821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572000" y="4089400"/>
            <a:ext cx="1397000" cy="1397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rgbClr val="3366FF"/>
                </a:solidFill>
              </a:rPr>
              <a:t>Python </a:t>
            </a:r>
            <a:r>
              <a:rPr lang="en-US" sz="2000" b="1" dirty="0" smtClean="0"/>
              <a:t>Programming Interface</a:t>
            </a:r>
            <a:endParaRPr lang="en-US" sz="2000" b="1"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24200" y="4731603"/>
            <a:ext cx="1358507"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err="1">
                <a:solidFill>
                  <a:srgbClr val="000000"/>
                </a:solidFill>
                <a:latin typeface="Calibri" panose="020F0502020204030204" pitchFamily="34" charset="0"/>
              </a:rPr>
              <a:t>of</a:t>
            </a:r>
            <a:r>
              <a:rPr lang="de-DE" sz="2800" dirty="0">
                <a:solidFill>
                  <a:srgbClr val="000000"/>
                </a:solidFill>
                <a:latin typeface="Calibri" panose="020F0502020204030204" pitchFamily="34" charset="0"/>
              </a:rPr>
              <a:t> </a:t>
            </a:r>
            <a:r>
              <a:rPr lang="de-DE" sz="2800" dirty="0" err="1" smtClean="0">
                <a:solidFill>
                  <a:srgbClr val="000000"/>
                </a:solidFill>
                <a:latin typeface="Calibri" panose="020F0502020204030204" pitchFamily="34" charset="0"/>
              </a:rPr>
              <a:t>the</a:t>
            </a:r>
            <a:r>
              <a:rPr lang="de-DE" sz="2800" dirty="0" smtClean="0">
                <a:solidFill>
                  <a:srgbClr val="000000"/>
                </a:solidFill>
                <a:latin typeface="Calibri" panose="020F0502020204030204" pitchFamily="34" charset="0"/>
              </a:rPr>
              <a:t> ALMF</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4953000" y="1371600"/>
            <a:ext cx="3365500" cy="2413000"/>
          </a:xfrm>
          <a:prstGeom prst="rect">
            <a:avLst/>
          </a:prstGeom>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A ‘typical’ HT-microscopy experiment</a:t>
            </a:r>
            <a:endParaRPr lang="en-US" dirty="0"/>
          </a:p>
        </p:txBody>
      </p:sp>
      <p:sp>
        <p:nvSpPr>
          <p:cNvPr id="4" name="TextBox 3"/>
          <p:cNvSpPr txBox="1"/>
          <p:nvPr/>
        </p:nvSpPr>
        <p:spPr>
          <a:xfrm>
            <a:off x="228600" y="1295400"/>
            <a:ext cx="2363485" cy="369332"/>
          </a:xfrm>
          <a:prstGeom prst="rect">
            <a:avLst/>
          </a:prstGeom>
          <a:noFill/>
        </p:spPr>
        <p:txBody>
          <a:bodyPr wrap="none" rtlCol="0">
            <a:spAutoFit/>
          </a:bodyPr>
          <a:lstStyle/>
          <a:p>
            <a:r>
              <a:rPr lang="en-US" dirty="0" smtClean="0"/>
              <a:t>Cell-biological </a:t>
            </a:r>
            <a:r>
              <a:rPr lang="en-US" dirty="0" smtClean="0"/>
              <a:t>question</a:t>
            </a:r>
            <a:endParaRPr lang="en-US" dirty="0"/>
          </a:p>
        </p:txBody>
      </p:sp>
      <p:sp>
        <p:nvSpPr>
          <p:cNvPr id="5" name="TextBox 4"/>
          <p:cNvSpPr txBox="1"/>
          <p:nvPr/>
        </p:nvSpPr>
        <p:spPr>
          <a:xfrm>
            <a:off x="490939" y="2145268"/>
            <a:ext cx="2023661" cy="369332"/>
          </a:xfrm>
          <a:prstGeom prst="rect">
            <a:avLst/>
          </a:prstGeom>
          <a:noFill/>
        </p:spPr>
        <p:txBody>
          <a:bodyPr wrap="none" rtlCol="0">
            <a:spAutoFit/>
          </a:bodyPr>
          <a:lstStyle/>
          <a:p>
            <a:r>
              <a:rPr lang="en-US" dirty="0" smtClean="0"/>
              <a:t>Bio-</a:t>
            </a:r>
            <a:r>
              <a:rPr lang="en-US" dirty="0" err="1" smtClean="0"/>
              <a:t>informatic</a:t>
            </a:r>
            <a:r>
              <a:rPr lang="en-US" dirty="0" smtClean="0"/>
              <a:t> </a:t>
            </a:r>
            <a:r>
              <a:rPr lang="en-US" dirty="0" smtClean="0"/>
              <a:t>filter</a:t>
            </a:r>
            <a:endParaRPr lang="en-US" dirty="0"/>
          </a:p>
        </p:txBody>
      </p:sp>
      <p:sp>
        <p:nvSpPr>
          <p:cNvPr id="8" name="TextBox 7"/>
          <p:cNvSpPr txBox="1"/>
          <p:nvPr/>
        </p:nvSpPr>
        <p:spPr>
          <a:xfrm>
            <a:off x="304800" y="2819400"/>
            <a:ext cx="2278614" cy="369332"/>
          </a:xfrm>
          <a:prstGeom prst="rect">
            <a:avLst/>
          </a:prstGeom>
          <a:noFill/>
        </p:spPr>
        <p:txBody>
          <a:bodyPr wrap="none" rtlCol="0">
            <a:spAutoFit/>
          </a:bodyPr>
          <a:lstStyle/>
          <a:p>
            <a:r>
              <a:rPr lang="en-US" dirty="0" smtClean="0"/>
              <a:t>~500 genes of interest</a:t>
            </a:r>
            <a:endParaRPr lang="en-US" dirty="0"/>
          </a:p>
        </p:txBody>
      </p:sp>
      <p:sp>
        <p:nvSpPr>
          <p:cNvPr id="9" name="TextBox 8"/>
          <p:cNvSpPr txBox="1"/>
          <p:nvPr/>
        </p:nvSpPr>
        <p:spPr>
          <a:xfrm>
            <a:off x="304800" y="3352800"/>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4876800" y="33528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2590800" y="4507468"/>
            <a:ext cx="5651382" cy="369332"/>
          </a:xfrm>
          <a:prstGeom prst="rect">
            <a:avLst/>
          </a:prstGeom>
          <a:noFill/>
        </p:spPr>
        <p:txBody>
          <a:bodyPr wrap="none" rtlCol="0">
            <a:spAutoFit/>
          </a:bodyPr>
          <a:lstStyle/>
          <a:p>
            <a:r>
              <a:rPr lang="en-US" dirty="0" smtClean="0"/>
              <a:t>~40000 images (2 channels, 4 positions per </a:t>
            </a:r>
            <a:r>
              <a:rPr lang="en-US" dirty="0" smtClean="0"/>
              <a:t>well, 20x lens)</a:t>
            </a:r>
            <a:endParaRPr lang="en-US" dirty="0"/>
          </a:p>
        </p:txBody>
      </p:sp>
      <p:sp>
        <p:nvSpPr>
          <p:cNvPr id="15" name="TextBox 14"/>
          <p:cNvSpPr txBox="1"/>
          <p:nvPr/>
        </p:nvSpPr>
        <p:spPr>
          <a:xfrm>
            <a:off x="4800600" y="5193268"/>
            <a:ext cx="3227754" cy="369332"/>
          </a:xfrm>
          <a:prstGeom prst="rect">
            <a:avLst/>
          </a:prstGeom>
          <a:noFill/>
        </p:spPr>
        <p:txBody>
          <a:bodyPr wrap="none" rtlCol="0">
            <a:spAutoFit/>
          </a:bodyPr>
          <a:lstStyle/>
          <a:p>
            <a:r>
              <a:rPr lang="en-US" dirty="0" smtClean="0"/>
              <a:t>Image analysis of ~</a:t>
            </a:r>
            <a:r>
              <a:rPr lang="en-US" dirty="0" smtClean="0"/>
              <a:t>4 million </a:t>
            </a:r>
            <a:r>
              <a:rPr lang="en-US" dirty="0" smtClean="0"/>
              <a:t>cells</a:t>
            </a:r>
            <a:endParaRPr lang="en-US" dirty="0"/>
          </a:p>
        </p:txBody>
      </p:sp>
      <p:pic>
        <p:nvPicPr>
          <p:cNvPr id="11" name="Picture 10"/>
          <p:cNvPicPr>
            <a:picLocks noChangeAspect="1"/>
          </p:cNvPicPr>
          <p:nvPr/>
        </p:nvPicPr>
        <p:blipFill>
          <a:blip r:embed="rId3"/>
          <a:stretch>
            <a:fillRect/>
          </a:stretch>
        </p:blipFill>
        <p:spPr>
          <a:xfrm>
            <a:off x="2667000" y="1219200"/>
            <a:ext cx="609600" cy="609600"/>
          </a:xfrm>
          <a:prstGeom prst="rect">
            <a:avLst/>
          </a:prstGeom>
        </p:spPr>
      </p:pic>
      <p:pic>
        <p:nvPicPr>
          <p:cNvPr id="12" name="Picture 11"/>
          <p:cNvPicPr>
            <a:picLocks noChangeAspect="1"/>
          </p:cNvPicPr>
          <p:nvPr/>
        </p:nvPicPr>
        <p:blipFill>
          <a:blip r:embed="rId4"/>
          <a:stretch>
            <a:fillRect/>
          </a:stretch>
        </p:blipFill>
        <p:spPr>
          <a:xfrm>
            <a:off x="2667000" y="2032000"/>
            <a:ext cx="558800" cy="558800"/>
          </a:xfrm>
          <a:prstGeom prst="rect">
            <a:avLst/>
          </a:prstGeom>
        </p:spPr>
      </p:pic>
      <p:pic>
        <p:nvPicPr>
          <p:cNvPr id="6" name="Picture 5"/>
          <p:cNvPicPr>
            <a:picLocks noChangeAspect="1"/>
          </p:cNvPicPr>
          <p:nvPr/>
        </p:nvPicPr>
        <p:blipFill>
          <a:blip r:embed="rId5"/>
          <a:stretch>
            <a:fillRect/>
          </a:stretch>
        </p:blipFill>
        <p:spPr>
          <a:xfrm>
            <a:off x="2641600" y="2667000"/>
            <a:ext cx="635000" cy="635000"/>
          </a:xfrm>
          <a:prstGeom prst="rect">
            <a:avLst/>
          </a:prstGeom>
        </p:spPr>
      </p:pic>
      <p:cxnSp>
        <p:nvCxnSpPr>
          <p:cNvPr id="7" name="Straight Arrow Connector 6"/>
          <p:cNvCxnSpPr/>
          <p:nvPr/>
        </p:nvCxnSpPr>
        <p:spPr>
          <a:xfrm flipV="1">
            <a:off x="2895600" y="2514600"/>
            <a:ext cx="22098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8153400" y="5105400"/>
            <a:ext cx="558800" cy="558800"/>
          </a:xfrm>
          <a:prstGeom prst="rect">
            <a:avLst/>
          </a:prstGeom>
        </p:spPr>
      </p:pic>
      <p:pic>
        <p:nvPicPr>
          <p:cNvPr id="18" name="Picture 17"/>
          <p:cNvPicPr>
            <a:picLocks noChangeAspect="1"/>
          </p:cNvPicPr>
          <p:nvPr/>
        </p:nvPicPr>
        <p:blipFill>
          <a:blip r:embed="rId6"/>
          <a:stretch>
            <a:fillRect/>
          </a:stretch>
        </p:blipFill>
        <p:spPr>
          <a:xfrm>
            <a:off x="8153400" y="4343400"/>
            <a:ext cx="609600" cy="609600"/>
          </a:xfrm>
          <a:prstGeom prst="rect">
            <a:avLst/>
          </a:prstGeom>
        </p:spPr>
      </p:pic>
      <p:sp>
        <p:nvSpPr>
          <p:cNvPr id="19" name="TextBox 18"/>
          <p:cNvSpPr txBox="1"/>
          <p:nvPr/>
        </p:nvSpPr>
        <p:spPr>
          <a:xfrm>
            <a:off x="3961515" y="5791200"/>
            <a:ext cx="4191885" cy="369332"/>
          </a:xfrm>
          <a:prstGeom prst="rect">
            <a:avLst/>
          </a:prstGeom>
          <a:noFill/>
        </p:spPr>
        <p:txBody>
          <a:bodyPr wrap="none" rtlCol="0">
            <a:spAutoFit/>
          </a:bodyPr>
          <a:lstStyle/>
          <a:p>
            <a:r>
              <a:rPr lang="en-US" dirty="0" smtClean="0"/>
              <a:t>Few “hit” genes that show biological </a:t>
            </a:r>
            <a:r>
              <a:rPr lang="en-US" dirty="0" smtClean="0"/>
              <a:t>effect</a:t>
            </a:r>
            <a:endParaRPr lang="en-US" dirty="0"/>
          </a:p>
        </p:txBody>
      </p:sp>
      <p:pic>
        <p:nvPicPr>
          <p:cNvPr id="20" name="Picture 19"/>
          <p:cNvPicPr>
            <a:picLocks noChangeAspect="1"/>
          </p:cNvPicPr>
          <p:nvPr/>
        </p:nvPicPr>
        <p:blipFill>
          <a:blip r:embed="rId5"/>
          <a:stretch>
            <a:fillRect/>
          </a:stretch>
        </p:blipFill>
        <p:spPr>
          <a:xfrm>
            <a:off x="8128000" y="5715000"/>
            <a:ext cx="635000" cy="635000"/>
          </a:xfrm>
          <a:prstGeom prst="rect">
            <a:avLst/>
          </a:prstGeom>
        </p:spPr>
      </p:pic>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4440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3048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endParaRPr lang="en-US" dirty="0" smtClean="0">
              <a:solidFill>
                <a:srgbClr val="000000"/>
              </a:solidFill>
            </a:endParaRPr>
          </a:p>
        </p:txBody>
      </p:sp>
      <p:sp>
        <p:nvSpPr>
          <p:cNvPr id="16" name="TextBox 15"/>
          <p:cNvSpPr txBox="1"/>
          <p:nvPr/>
        </p:nvSpPr>
        <p:spPr>
          <a:xfrm>
            <a:off x="6629400" y="2554069"/>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sp>
        <p:nvSpPr>
          <p:cNvPr id="18" name="TextBox 17"/>
          <p:cNvSpPr txBox="1"/>
          <p:nvPr/>
        </p:nvSpPr>
        <p:spPr>
          <a:xfrm>
            <a:off x="478769" y="4306669"/>
            <a:ext cx="800858" cy="646331"/>
          </a:xfrm>
          <a:prstGeom prst="rect">
            <a:avLst/>
          </a:prstGeom>
          <a:noFill/>
        </p:spPr>
        <p:txBody>
          <a:bodyPr wrap="none" rtlCol="0">
            <a:spAutoFit/>
          </a:bodyPr>
          <a:lstStyle/>
          <a:p>
            <a:pPr algn="r"/>
            <a:r>
              <a:rPr lang="en-US" dirty="0" smtClean="0">
                <a:solidFill>
                  <a:srgbClr val="000000"/>
                </a:solidFill>
              </a:rPr>
              <a:t>LED</a:t>
            </a:r>
            <a:endParaRPr lang="en-US" dirty="0" smtClean="0">
              <a:solidFill>
                <a:srgbClr val="000000"/>
              </a:solidFill>
            </a:endParaRP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grpSp>
        <p:nvGrpSpPr>
          <p:cNvPr id="36" name="Group 35"/>
          <p:cNvGrpSpPr/>
          <p:nvPr/>
        </p:nvGrpSpPr>
        <p:grpSpPr>
          <a:xfrm>
            <a:off x="16764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048930" y="2016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553200" y="1868269"/>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sp>
        <p:nvSpPr>
          <p:cNvPr id="44" name="TextBox 43"/>
          <p:cNvSpPr txBox="1"/>
          <p:nvPr/>
        </p:nvSpPr>
        <p:spPr>
          <a:xfrm>
            <a:off x="2307569" y="49924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a:t>
            </a:r>
            <a:r>
              <a:rPr lang="en-US" dirty="0" smtClean="0">
                <a:solidFill>
                  <a:srgbClr val="000000"/>
                </a:solidFill>
              </a:rPr>
              <a:t>filter</a:t>
            </a:r>
            <a:endParaRPr lang="en-US" dirty="0" smtClean="0">
              <a:solidFill>
                <a:srgbClr val="000000"/>
              </a:solidFill>
            </a:endParaRPr>
          </a:p>
        </p:txBody>
      </p:sp>
      <p:grpSp>
        <p:nvGrpSpPr>
          <p:cNvPr id="47" name="Group 46"/>
          <p:cNvGrpSpPr/>
          <p:nvPr/>
        </p:nvGrpSpPr>
        <p:grpSpPr>
          <a:xfrm>
            <a:off x="1850369" y="4454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307569" y="43434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1914498" y="50918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600200" y="27178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5765800" y="26416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6400800" y="5334000"/>
            <a:ext cx="1016000" cy="1016000"/>
          </a:xfrm>
          <a:prstGeom prst="rect">
            <a:avLst/>
          </a:prstGeom>
        </p:spPr>
      </p:pic>
      <p:sp>
        <p:nvSpPr>
          <p:cNvPr id="59" name="TextBox 58"/>
          <p:cNvSpPr txBox="1"/>
          <p:nvPr/>
        </p:nvSpPr>
        <p:spPr>
          <a:xfrm>
            <a:off x="457200" y="5105400"/>
            <a:ext cx="1240769" cy="369332"/>
          </a:xfrm>
          <a:prstGeom prst="rect">
            <a:avLst/>
          </a:prstGeom>
          <a:noFill/>
        </p:spPr>
        <p:txBody>
          <a:bodyPr wrap="none" rtlCol="0">
            <a:spAutoFit/>
          </a:bodyPr>
          <a:lstStyle/>
          <a:p>
            <a:r>
              <a:rPr lang="en-US" b="1" dirty="0" smtClean="0"/>
              <a:t>C</a:t>
            </a:r>
            <a:r>
              <a:rPr lang="en-US" b="1" dirty="0" smtClean="0"/>
              <a:t>rosstalk?!</a:t>
            </a:r>
            <a:endParaRPr lang="en-US" b="1"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965200" y="2133600"/>
            <a:ext cx="406400" cy="406400"/>
          </a:xfrm>
          <a:prstGeom prst="rect">
            <a:avLst/>
          </a:prstGeom>
        </p:spPr>
      </p:pic>
      <p:pic>
        <p:nvPicPr>
          <p:cNvPr id="4" name="Picture 3"/>
          <p:cNvPicPr>
            <a:picLocks noChangeAspect="1"/>
          </p:cNvPicPr>
          <p:nvPr/>
        </p:nvPicPr>
        <p:blipFill>
          <a:blip r:embed="rId4"/>
          <a:stretch>
            <a:fillRect/>
          </a:stretch>
        </p:blipFill>
        <p:spPr>
          <a:xfrm>
            <a:off x="1778000" y="1371600"/>
            <a:ext cx="431800" cy="431800"/>
          </a:xfrm>
          <a:prstGeom prst="rect">
            <a:avLst/>
          </a:prstGeom>
        </p:spPr>
      </p:pic>
      <p:pic>
        <p:nvPicPr>
          <p:cNvPr id="45" name="Picture 44"/>
          <p:cNvPicPr>
            <a:picLocks noChangeAspect="1"/>
          </p:cNvPicPr>
          <p:nvPr/>
        </p:nvPicPr>
        <p:blipFill>
          <a:blip r:embed="rId4"/>
          <a:stretch>
            <a:fillRect/>
          </a:stretch>
        </p:blipFill>
        <p:spPr>
          <a:xfrm>
            <a:off x="6019800" y="1371600"/>
            <a:ext cx="431800" cy="431800"/>
          </a:xfrm>
          <a:prstGeom prst="rect">
            <a:avLst/>
          </a:prstGeom>
        </p:spPr>
      </p:pic>
      <p:cxnSp>
        <p:nvCxnSpPr>
          <p:cNvPr id="61" name="Straight Connector 60"/>
          <p:cNvCxnSpPr/>
          <p:nvPr/>
        </p:nvCxnSpPr>
        <p:spPr>
          <a:xfrm>
            <a:off x="6096000" y="27432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1240769" y="4419600"/>
            <a:ext cx="457200" cy="457200"/>
          </a:xfrm>
          <a:prstGeom prst="rect">
            <a:avLst/>
          </a:prstGeom>
        </p:spPr>
      </p:pic>
      <p:pic>
        <p:nvPicPr>
          <p:cNvPr id="62" name="Picture 61"/>
          <p:cNvPicPr>
            <a:picLocks noChangeAspect="1"/>
          </p:cNvPicPr>
          <p:nvPr/>
        </p:nvPicPr>
        <p:blipFill>
          <a:blip r:embed="rId4"/>
          <a:stretch>
            <a:fillRect/>
          </a:stretch>
        </p:blipFill>
        <p:spPr>
          <a:xfrm>
            <a:off x="1799569" y="3886200"/>
            <a:ext cx="431800" cy="431800"/>
          </a:xfrm>
          <a:prstGeom prst="rect">
            <a:avLst/>
          </a:prstGeom>
        </p:spPr>
      </p:pic>
      <p:sp>
        <p:nvSpPr>
          <p:cNvPr id="63" name="TextBox 62"/>
          <p:cNvSpPr txBox="1"/>
          <p:nvPr/>
        </p:nvSpPr>
        <p:spPr>
          <a:xfrm>
            <a:off x="4648200" y="1828800"/>
            <a:ext cx="800858" cy="646331"/>
          </a:xfrm>
          <a:prstGeom prst="rect">
            <a:avLst/>
          </a:prstGeom>
          <a:noFill/>
        </p:spPr>
        <p:txBody>
          <a:bodyPr wrap="none" rtlCol="0">
            <a:spAutoFit/>
          </a:bodyPr>
          <a:lstStyle/>
          <a:p>
            <a:pPr algn="r"/>
            <a:r>
              <a:rPr lang="en-US" dirty="0" smtClean="0">
                <a:solidFill>
                  <a:srgbClr val="000000"/>
                </a:solidFill>
              </a:rPr>
              <a:t>LED</a:t>
            </a:r>
            <a:endParaRPr lang="en-US" dirty="0" smtClean="0">
              <a:solidFill>
                <a:srgbClr val="000000"/>
              </a:solidFill>
            </a:endParaRP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410200" y="1941731"/>
            <a:ext cx="457200" cy="457200"/>
          </a:xfrm>
          <a:prstGeom prst="rect">
            <a:avLst/>
          </a:prstGeom>
        </p:spPr>
      </p:pic>
      <p:pic>
        <p:nvPicPr>
          <p:cNvPr id="67" name="Picture 66"/>
          <p:cNvPicPr>
            <a:picLocks noChangeAspect="1"/>
          </p:cNvPicPr>
          <p:nvPr/>
        </p:nvPicPr>
        <p:blipFill>
          <a:blip r:embed="rId2">
            <a:alphaModFix amt="59000"/>
          </a:blip>
          <a:stretch>
            <a:fillRect/>
          </a:stretch>
        </p:blipFill>
        <p:spPr>
          <a:xfrm>
            <a:off x="6629400" y="44704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91200" y="4648200"/>
            <a:ext cx="1016000" cy="1016000"/>
          </a:xfrm>
          <a:prstGeom prst="rect">
            <a:avLst/>
          </a:prstGeom>
        </p:spPr>
      </p:pic>
      <p:sp>
        <p:nvSpPr>
          <p:cNvPr id="69" name="TextBox 68"/>
          <p:cNvSpPr txBox="1"/>
          <p:nvPr/>
        </p:nvSpPr>
        <p:spPr>
          <a:xfrm>
            <a:off x="5276599" y="4191000"/>
            <a:ext cx="2572001" cy="646331"/>
          </a:xfrm>
          <a:prstGeom prst="rect">
            <a:avLst/>
          </a:prstGeom>
          <a:noFill/>
        </p:spPr>
        <p:txBody>
          <a:bodyPr wrap="none" rtlCol="0">
            <a:spAutoFit/>
          </a:bodyPr>
          <a:lstStyle/>
          <a:p>
            <a:r>
              <a:rPr lang="en-US" dirty="0" smtClean="0">
                <a:solidFill>
                  <a:srgbClr val="000000"/>
                </a:solidFill>
              </a:rPr>
              <a:t>Multi-camera solutions….</a:t>
            </a:r>
          </a:p>
          <a:p>
            <a:r>
              <a:rPr lang="en-US" dirty="0" smtClean="0">
                <a:solidFill>
                  <a:srgbClr val="000000"/>
                </a:solidFill>
              </a:rPr>
              <a:t>$$$</a:t>
            </a:r>
            <a:endParaRPr lang="en-US" dirty="0" smtClean="0">
              <a:solidFill>
                <a:srgbClr val="000000"/>
              </a:solidFill>
            </a:endParaRPr>
          </a:p>
        </p:txBody>
      </p:sp>
      <p:pic>
        <p:nvPicPr>
          <p:cNvPr id="70" name="Picture 69"/>
          <p:cNvPicPr>
            <a:picLocks noChangeAspect="1"/>
          </p:cNvPicPr>
          <p:nvPr/>
        </p:nvPicPr>
        <p:blipFill>
          <a:blip r:embed="rId2">
            <a:alphaModFix amt="59000"/>
          </a:blip>
          <a:stretch>
            <a:fillRect/>
          </a:stretch>
        </p:blipFill>
        <p:spPr>
          <a:xfrm>
            <a:off x="1574800" y="5384800"/>
            <a:ext cx="1016000" cy="1016000"/>
          </a:xfrm>
          <a:prstGeom prst="rect">
            <a:avLst/>
          </a:prstGeom>
        </p:spPr>
      </p:pic>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381000" y="16764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609600" y="2895600"/>
            <a:ext cx="3653239" cy="1477328"/>
          </a:xfrm>
          <a:prstGeom prst="rect">
            <a:avLst/>
          </a:prstGeom>
          <a:noFill/>
        </p:spPr>
        <p:txBody>
          <a:bodyPr wrap="none" rtlCol="0">
            <a:spAutoFit/>
          </a:bodyPr>
          <a:lstStyle/>
          <a:p>
            <a:r>
              <a:rPr lang="en-US" dirty="0" smtClean="0"/>
              <a:t>“Hardware” 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953000" y="4426803"/>
            <a:ext cx="2987041" cy="461665"/>
          </a:xfrm>
          <a:prstGeom prst="rect">
            <a:avLst/>
          </a:prstGeom>
          <a:noFill/>
        </p:spPr>
        <p:txBody>
          <a:bodyPr wrap="none" rtlCol="0">
            <a:spAutoFit/>
          </a:bodyPr>
          <a:lstStyle/>
          <a:p>
            <a:r>
              <a:rPr lang="en-US" sz="1200" dirty="0"/>
              <a:t>Zeiss </a:t>
            </a:r>
            <a:r>
              <a:rPr lang="en-US" sz="1200" dirty="0" err="1"/>
              <a:t>CellDiscoverer</a:t>
            </a:r>
            <a:r>
              <a:rPr lang="en-US" sz="1200" dirty="0"/>
              <a:t> </a:t>
            </a:r>
            <a:r>
              <a:rPr lang="en-US" sz="1200" dirty="0" smtClean="0"/>
              <a:t>7, 10x, </a:t>
            </a:r>
            <a:r>
              <a:rPr lang="en-US" sz="1200" dirty="0"/>
              <a:t>every 30min, </a:t>
            </a:r>
            <a:r>
              <a:rPr lang="en-US" sz="1200" dirty="0" smtClean="0"/>
              <a:t>48h</a:t>
            </a:r>
          </a:p>
          <a:p>
            <a:r>
              <a:rPr lang="en-US" sz="1200" dirty="0" smtClean="0"/>
              <a:t>H2B-mCherry</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16055" y="5181600"/>
            <a:ext cx="1337345" cy="1194841"/>
          </a:xfrm>
          <a:prstGeom prst="rect">
            <a:avLst/>
          </a:prstGeom>
        </p:spPr>
      </p:pic>
      <p:sp>
        <p:nvSpPr>
          <p:cNvPr id="17" name="Rectangle 16"/>
          <p:cNvSpPr/>
          <p:nvPr/>
        </p:nvSpPr>
        <p:spPr>
          <a:xfrm>
            <a:off x="4876800" y="1524000"/>
            <a:ext cx="3962400" cy="492443"/>
          </a:xfrm>
          <a:prstGeom prst="rect">
            <a:avLst/>
          </a:prstGeom>
        </p:spPr>
        <p:txBody>
          <a:bodyPr wrap="square">
            <a:spAutoFit/>
          </a:bodyPr>
          <a:lstStyle/>
          <a:p>
            <a:r>
              <a:rPr lang="en-US" sz="1400" dirty="0"/>
              <a:t>38C =&gt; visible mitotic </a:t>
            </a:r>
            <a:r>
              <a:rPr lang="en-US" sz="1400" dirty="0" smtClean="0"/>
              <a:t>defects</a:t>
            </a:r>
          </a:p>
          <a:p>
            <a:r>
              <a:rPr lang="en-US" sz="1100" dirty="0" smtClean="0"/>
              <a:t>(e.g.,</a:t>
            </a:r>
            <a:r>
              <a:rPr lang="en-US" sz="1100" dirty="0"/>
              <a:t> </a:t>
            </a:r>
            <a:r>
              <a:rPr lang="en-US" sz="1100" dirty="0" smtClean="0"/>
              <a:t>increased mitotic </a:t>
            </a:r>
            <a:r>
              <a:rPr lang="en-US" sz="1100" dirty="0"/>
              <a:t>index and micro-nuclei </a:t>
            </a:r>
            <a:r>
              <a:rPr lang="en-US" sz="1100" dirty="0" smtClean="0"/>
              <a:t>formation)</a:t>
            </a:r>
            <a:endParaRPr lang="en-US" sz="1100" dirty="0"/>
          </a:p>
        </p:txBody>
      </p:sp>
      <p:sp>
        <p:nvSpPr>
          <p:cNvPr id="18" name="TextBox 17"/>
          <p:cNvSpPr txBox="1"/>
          <p:nvPr/>
        </p:nvSpPr>
        <p:spPr>
          <a:xfrm>
            <a:off x="5206203" y="5562600"/>
            <a:ext cx="1575597" cy="461665"/>
          </a:xfrm>
          <a:prstGeom prst="rect">
            <a:avLst/>
          </a:prstGeom>
          <a:noFill/>
        </p:spPr>
        <p:txBody>
          <a:bodyPr wrap="none" rtlCol="0">
            <a:spAutoFit/>
          </a:bodyPr>
          <a:lstStyle/>
          <a:p>
            <a:r>
              <a:rPr lang="en-US" sz="1200" dirty="0" smtClean="0"/>
              <a:t>Cropped and enlarged</a:t>
            </a:r>
            <a:br>
              <a:rPr lang="en-US" sz="1200" dirty="0" smtClean="0"/>
            </a:br>
            <a:r>
              <a:rPr lang="en-US" sz="12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2672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video>
              <p:cMediaNode vol="80000">
                <p:cTn id="13" fill="hold" display="0">
                  <p:stCondLst>
                    <p:cond delay="indefinite"/>
                  </p:stCondLst>
                </p:cTn>
                <p:tgtEl>
                  <p:spTgt spid="1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TotalTime>
  <Words>1390</Words>
  <Application>Microsoft Macintosh PowerPoint</Application>
  <PresentationFormat>On-screen Show (4:3)</PresentationFormat>
  <Paragraphs>303</Paragraphs>
  <Slides>33</Slides>
  <Notes>7</Notes>
  <HiddenSlides>0</HiddenSlides>
  <MMClips>5</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High-throughput and Adaptive Feedback Microscopy</vt:lpstr>
      <vt:lpstr>PowerPoint Presentation</vt:lpstr>
      <vt:lpstr>PowerPoint Presentation</vt:lpstr>
      <vt:lpstr>A ‘typical’ HT-microscopy experiment</vt:lpstr>
      <vt:lpstr>PowerPoint Presentation</vt:lpstr>
      <vt:lpstr>Microscope system considerations</vt:lpstr>
      <vt:lpstr>Multi-color Imaging Modalities</vt:lpstr>
      <vt:lpstr>Auto-focus modalities</vt:lpstr>
      <vt:lpstr>Environmental control</vt:lpstr>
      <vt:lpstr>Cell Culture</vt:lpstr>
      <vt:lpstr>Multi-well Transmission Imaging</vt:lpstr>
      <vt:lpstr>Assay development considerations</vt:lpstr>
      <vt:lpstr>Autophagosome screen</vt:lpstr>
      <vt:lpstr>Acquisition modalities: confocal</vt:lpstr>
      <vt:lpstr>Acquisition modalities: widefield</vt:lpstr>
      <vt:lpstr>Low NA widefield imaging </vt:lpstr>
      <vt:lpstr>Advice</vt:lpstr>
      <vt:lpstr>Image analysis</vt:lpstr>
      <vt:lpstr>Hit list of genes … and now?</vt:lpstr>
      <vt:lpstr>Secondary Screens</vt:lpstr>
      <vt:lpstr>Intelligent Microscopy [Conrad et al.] Adaptive Feedback Microscopy [Tischer et al.] Smart Microscopy [Huisken et al.] Open Application Development (OAD) [Zeiss]   </vt:lpstr>
      <vt:lpstr>High-resolution Adaptive Feedback Time-lapse Imaging of Mitosis</vt:lpstr>
      <vt:lpstr>PowerPoint Presentation</vt:lpstr>
      <vt:lpstr>PowerPoint Presentation</vt:lpstr>
      <vt:lpstr>Adaptive FCS Microscopy</vt:lpstr>
      <vt:lpstr>PowerPoint Presentation</vt:lpstr>
      <vt:lpstr>Automated Immersion System</vt:lpstr>
      <vt:lpstr>PowerPoint Presentation</vt:lpstr>
      <vt:lpstr>PowerPoint Presentation</vt:lpstr>
      <vt:lpstr>What to measure</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154</cp:revision>
  <dcterms:created xsi:type="dcterms:W3CDTF">2006-08-16T00:00:00Z</dcterms:created>
  <dcterms:modified xsi:type="dcterms:W3CDTF">2016-11-30T20:10:45Z</dcterms:modified>
</cp:coreProperties>
</file>